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18" r:id="rId1"/>
  </p:sldMasterIdLst>
  <p:notesMasterIdLst>
    <p:notesMasterId r:id="rId27"/>
  </p:notesMasterIdLst>
  <p:sldIdLst>
    <p:sldId id="256" r:id="rId2"/>
    <p:sldId id="294" r:id="rId3"/>
    <p:sldId id="295" r:id="rId4"/>
    <p:sldId id="259" r:id="rId5"/>
    <p:sldId id="283" r:id="rId6"/>
    <p:sldId id="260" r:id="rId7"/>
    <p:sldId id="296" r:id="rId8"/>
    <p:sldId id="262" r:id="rId9"/>
    <p:sldId id="258" r:id="rId10"/>
    <p:sldId id="305" r:id="rId11"/>
    <p:sldId id="306" r:id="rId12"/>
    <p:sldId id="265" r:id="rId13"/>
    <p:sldId id="297" r:id="rId14"/>
    <p:sldId id="266" r:id="rId15"/>
    <p:sldId id="287" r:id="rId16"/>
    <p:sldId id="298" r:id="rId17"/>
    <p:sldId id="299" r:id="rId18"/>
    <p:sldId id="304" r:id="rId19"/>
    <p:sldId id="288" r:id="rId20"/>
    <p:sldId id="289" r:id="rId21"/>
    <p:sldId id="290" r:id="rId22"/>
    <p:sldId id="281" r:id="rId23"/>
    <p:sldId id="291" r:id="rId24"/>
    <p:sldId id="282" r:id="rId25"/>
    <p:sldId id="293" r:id="rId26"/>
  </p:sldIdLst>
  <p:sldSz cx="9144000" cy="5143500" type="screen16x9"/>
  <p:notesSz cx="6858000" cy="9144000"/>
  <p:embeddedFontLst>
    <p:embeddedFont>
      <p:font typeface="Arial Black" panose="020B0A04020102020204" pitchFamily="34" charset="0"/>
      <p:regular r:id="rId28"/>
      <p:bold r:id="rId29"/>
    </p:embeddedFont>
    <p:embeddedFont>
      <p:font typeface="Calibri" panose="020F0502020204030204" pitchFamily="34" charset="0"/>
      <p:regular r:id="rId30"/>
      <p:bold r:id="rId31"/>
      <p:italic r:id="rId32"/>
      <p:boldItalic r:id="rId33"/>
    </p:embeddedFont>
    <p:embeddedFont>
      <p:font typeface="Calibri Light" panose="020F0302020204030204" pitchFamily="34" charset="0"/>
      <p:regular r:id="rId34"/>
      <p:italic r:id="rId35"/>
    </p:embeddedFont>
    <p:embeddedFont>
      <p:font typeface="EB Garamond" panose="00000500000000000000" pitchFamily="2" charset="0"/>
      <p:regular r:id="rId36"/>
      <p:bold r:id="rId37"/>
      <p:italic r:id="rId38"/>
      <p:boldItalic r:id="rId39"/>
    </p:embeddedFont>
  </p:embeddedFontLst>
  <p:defaultTextStyle>
    <a:defPPr>
      <a:defRPr lang="en-K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3" d="100"/>
          <a:sy n="113" d="100"/>
        </p:scale>
        <p:origin x="156" y="10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2.fntdata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0a8091d86f_2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41900" tIns="41900" rIns="41900" bIns="4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g20a8091d86f_2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-47625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20a8091d86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20a8091d86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20a8091d86f_7_5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20a8091d86f_7_5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20a8091d86f_2_2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41900" tIns="41900" rIns="41900" bIns="4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g20a8091d86f_2_2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47625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20a8091d86f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20a8091d86f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0a8091d86f_7_5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20a8091d86f_7_5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2561d85f09c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2561d85f09c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5F271-FDC8-4C93-B833-76BF3EAA45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B4099E-BD06-4757-B690-1C9DA2F438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K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27045F-C375-4737-ADE1-F4D631E799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8/4/2023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5184E6-6715-416F-8D00-D741AAAB3F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9869BD-2CCF-4960-ADD7-D48455A2A0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42027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86FEE3-D223-4B8D-AA60-F5FBCF11E2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52482C-9338-4185-996D-4246BE1195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2DE64D-0BEB-4F22-BBE0-A486FFE681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8/4/2023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56F8F6-D1F2-4617-B694-1055EA750F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DC36F3-FE80-460F-BC8C-FE5103AE12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8890013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09E114D-048A-4DB5-836E-1D792BCA8B4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A63BEC-DBD0-4A4E-AF69-11E7D37AFA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C73225-2626-4B5D-9D8B-3B767DDEA5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8/4/2023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22BF0C-2A3D-455C-90F2-CE1548245C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D9BC04-C240-48FB-94DC-2D37CCB04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1205180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Agenda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"/>
          <p:cNvSpPr txBox="1">
            <a:spLocks noGrp="1"/>
          </p:cNvSpPr>
          <p:nvPr>
            <p:ph type="title"/>
          </p:nvPr>
        </p:nvSpPr>
        <p:spPr>
          <a:xfrm>
            <a:off x="1124712" y="1426464"/>
            <a:ext cx="42702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300"/>
              <a:buFont typeface="Arial Black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body" idx="1"/>
          </p:nvPr>
        </p:nvSpPr>
        <p:spPr>
          <a:xfrm>
            <a:off x="1124712" y="2077974"/>
            <a:ext cx="4270200" cy="23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/>
            </a:lvl1pPr>
            <a:lvl2pPr marL="914400" lvl="1" indent="-32385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500"/>
              <a:buChar char="•"/>
              <a:defRPr sz="1500"/>
            </a:lvl2pPr>
            <a:lvl3pPr marL="1371600" lvl="2" indent="-3175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•"/>
              <a:defRPr sz="1400"/>
            </a:lvl3pPr>
            <a:lvl4pPr marL="1828800" lvl="3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797210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hart">
  <p:cSld name="Title and Char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>
            <a:spLocks noGrp="1"/>
          </p:cNvSpPr>
          <p:nvPr>
            <p:ph type="title"/>
          </p:nvPr>
        </p:nvSpPr>
        <p:spPr>
          <a:xfrm>
            <a:off x="569214" y="912114"/>
            <a:ext cx="80034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300"/>
              <a:buFont typeface="Arial Black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body" idx="1"/>
          </p:nvPr>
        </p:nvSpPr>
        <p:spPr>
          <a:xfrm>
            <a:off x="404622" y="1577340"/>
            <a:ext cx="8339400" cy="33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•"/>
              <a:defRPr sz="1400"/>
            </a:lvl1pPr>
            <a:lvl2pPr marL="914400" lvl="1" indent="-30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200"/>
              <a:buChar char="•"/>
              <a:defRPr sz="1200"/>
            </a:lvl2pPr>
            <a:lvl3pPr marL="1371600" lvl="2" indent="-2984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100"/>
              <a:buChar char="•"/>
              <a:defRPr sz="1100"/>
            </a:lvl3pPr>
            <a:lvl4pPr marL="1828800" lvl="3" indent="-2857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•"/>
              <a:defRPr sz="900"/>
            </a:lvl4pPr>
            <a:lvl5pPr marL="2286000" lvl="4" indent="-2857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•"/>
              <a:defRPr sz="900"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ftr" idx="11"/>
          </p:nvPr>
        </p:nvSpPr>
        <p:spPr>
          <a:xfrm>
            <a:off x="466344" y="342900"/>
            <a:ext cx="2400300" cy="2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6"/>
          <p:cNvSpPr txBox="1">
            <a:spLocks noGrp="1"/>
          </p:cNvSpPr>
          <p:nvPr>
            <p:ph type="sldNum" idx="12"/>
          </p:nvPr>
        </p:nvSpPr>
        <p:spPr>
          <a:xfrm>
            <a:off x="8209026" y="342900"/>
            <a:ext cx="740700" cy="2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9531223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>
            <a:spLocks noGrp="1"/>
          </p:cNvSpPr>
          <p:nvPr>
            <p:ph type="title"/>
          </p:nvPr>
        </p:nvSpPr>
        <p:spPr>
          <a:xfrm>
            <a:off x="3291840" y="1796796"/>
            <a:ext cx="5260200" cy="12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Arial"/>
              <a:buNone/>
              <a:defRPr sz="2500" b="1"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8"/>
          <p:cNvSpPr txBox="1">
            <a:spLocks noGrp="1"/>
          </p:cNvSpPr>
          <p:nvPr>
            <p:ph type="body" idx="1"/>
          </p:nvPr>
        </p:nvSpPr>
        <p:spPr>
          <a:xfrm>
            <a:off x="2708910" y="1488186"/>
            <a:ext cx="576000" cy="12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4115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7500"/>
              <a:buNone/>
              <a:defRPr sz="7500" b="1"/>
            </a:lvl1pPr>
            <a:lvl2pPr marL="914400" lvl="1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59" name="Google Shape;59;p8"/>
          <p:cNvSpPr txBox="1">
            <a:spLocks noGrp="1"/>
          </p:cNvSpPr>
          <p:nvPr>
            <p:ph type="body" idx="2"/>
          </p:nvPr>
        </p:nvSpPr>
        <p:spPr>
          <a:xfrm>
            <a:off x="3291840" y="3231356"/>
            <a:ext cx="2949300" cy="4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/>
            </a:lvl1pPr>
            <a:lvl2pPr marL="914400" lvl="1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body" idx="3"/>
          </p:nvPr>
        </p:nvSpPr>
        <p:spPr>
          <a:xfrm>
            <a:off x="7125462" y="2407158"/>
            <a:ext cx="576000" cy="12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4115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7500"/>
              <a:buNone/>
              <a:defRPr sz="7500" b="1"/>
            </a:lvl1pPr>
            <a:lvl2pPr marL="914400" lvl="1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66" name="Google Shape;66;p8"/>
          <p:cNvSpPr txBox="1">
            <a:spLocks noGrp="1"/>
          </p:cNvSpPr>
          <p:nvPr>
            <p:ph type="sldNum" idx="12"/>
          </p:nvPr>
        </p:nvSpPr>
        <p:spPr>
          <a:xfrm>
            <a:off x="8209026" y="342900"/>
            <a:ext cx="740700" cy="2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767284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91D81B-3391-4960-B404-402583483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4ACC12-11C1-439C-AE17-E6FE7E1755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21A097-655A-4BDD-A355-4D8BC5F72A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8/4/2023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82F0DA-A01B-4D27-A774-8642C4D53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27D53E-D573-40CE-80F1-827B069525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1413318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50FB54-47C8-4650-9AF8-0C9F8CB56E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73ABD6-3CD9-4A60-874E-5519A0B494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0AAEE7-94F5-45B9-8272-311F76BA29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8/4/2023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0E8684-9FAE-4D9B-ABD1-78330C1D0F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42C447-B439-4635-BDA2-C1CBC376FC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23277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52C874-F3DC-4E08-A80F-B6EB99E95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75B25D-8444-4727-B563-69250ACF78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77634D-A49E-4AF8-B007-17587BDAF5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1CEE9E-5DCE-4E81-974E-38CE2674CA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8/4/2023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793EF1-4EE1-4093-AC5B-F84788B3A3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FA5DF9-4714-4277-94AA-4E7E933F8E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5850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52BAB-E8A7-4F1C-A679-6FD43F335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D4444F-0746-4DFE-BCD9-C5563062D7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AA647B-A595-4588-99EE-E37563121A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F799959-8C0B-4477-A5A9-006B354B8B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BEBAE8A-0742-4820-AE85-7CB73FF0F4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B2DC733-E3E4-4CAA-9E17-C23FDA8090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8/4/2023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828F216-0145-48DE-92D3-3E9BF3E9CF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C2198AF-1486-48D7-B85C-E6DC35792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5605942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BC70EE-9541-4267-8BB8-6E1ECC6CC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54EFD3E-767C-434F-A131-D7D5AEC0C3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8/4/2023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544A3B-BBCD-4C46-9549-254615531C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2F3B6D-E1A9-4618-9726-B7A615F3B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57271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9A9EA01-8E5D-4492-9C5C-69AFEB904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8/4/2023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B6CD071-1865-44CD-A275-CA32660EA7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082E98-4711-4329-A532-DAD92CA13F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69449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71B661-765E-48B5-A0B7-7CB2ABECBC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6E3B79-ADEE-47EC-AEAE-C9EF8E3543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61C5A8-C62B-4A06-BF7C-3BA3823D8E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310585-0FFD-485B-B6D7-738338D5EA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8/4/2023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0C0314-B913-4D18-B23A-B397DD6485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87795A-C3B3-468F-B325-0A042BEA93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71682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F54873-BF57-4616-AA59-D22C9BA1EE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BFCB612-34D4-46F9-9B2D-40EE62322DE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K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06148A-4D7F-433E-A4FE-A3C958D552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94E2B3-98E0-4A7D-BFC2-1009B0F3E5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8/4/2023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0D3C05-0895-4761-B479-87D2CDD197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5529F5-B309-4F59-B9E2-301E10CC7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084899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3D668BF-BF00-4B33-BAE3-68471A9404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B7FDB0-AAC5-4864-AB46-AF7E1E6C31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798EA0-BDFE-404E-BE26-777DF7E9A6E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36636D-D922-432D-A958-524484B5923D}" type="datetimeFigureOut">
              <a:rPr lang="en-US" smtClean="0"/>
              <a:pPr/>
              <a:t>8/4/2023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B83A14-0337-4EA5-B95C-8645DFB29F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K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6C90D1-2EDA-4F33-8F1A-FCD72D47AE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65263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  <p:sldLayoutId id="2147483725" r:id="rId7"/>
    <p:sldLayoutId id="2147483726" r:id="rId8"/>
    <p:sldLayoutId id="2147483727" r:id="rId9"/>
    <p:sldLayoutId id="2147483728" r:id="rId10"/>
    <p:sldLayoutId id="2147483729" r:id="rId11"/>
    <p:sldLayoutId id="2147483730" r:id="rId12"/>
    <p:sldLayoutId id="2147483732" r:id="rId13"/>
    <p:sldLayoutId id="2147483734" r:id="rId14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KE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shorturl.at/dBOW6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3"/>
          <p:cNvSpPr txBox="1">
            <a:spLocks noGrp="1"/>
          </p:cNvSpPr>
          <p:nvPr>
            <p:ph type="ctrTitle"/>
          </p:nvPr>
        </p:nvSpPr>
        <p:spPr>
          <a:xfrm>
            <a:off x="441960" y="146959"/>
            <a:ext cx="8267700" cy="6074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0" rIns="68575" bIns="34275" anchor="t" anchorCtr="0">
            <a:noAutofit/>
          </a:bodyPr>
          <a:lstStyle/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300"/>
              <a:buFont typeface="Arial Black"/>
              <a:buNone/>
            </a:pPr>
            <a:r>
              <a:rPr lang="en-GB" sz="2800" b="1" u="sng" dirty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AUTOMATED ONE AXIS DRILL</a:t>
            </a:r>
            <a:br>
              <a:rPr lang="en-GB" sz="2800" b="1" dirty="0">
                <a:latin typeface="+mn-lt"/>
              </a:rPr>
            </a:br>
            <a:endParaRPr sz="2800" dirty="0">
              <a:latin typeface="+mn-lt"/>
            </a:endParaRPr>
          </a:p>
        </p:txBody>
      </p:sp>
      <p:sp>
        <p:nvSpPr>
          <p:cNvPr id="246" name="Google Shape;246;p23"/>
          <p:cNvSpPr txBox="1">
            <a:spLocks noGrp="1"/>
          </p:cNvSpPr>
          <p:nvPr>
            <p:ph type="subTitle" idx="1"/>
          </p:nvPr>
        </p:nvSpPr>
        <p:spPr>
          <a:xfrm>
            <a:off x="441960" y="859971"/>
            <a:ext cx="8267700" cy="33092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1" algn="just">
              <a:lnSpc>
                <a:spcPct val="100000"/>
              </a:lnSpc>
              <a:spcBef>
                <a:spcPts val="0"/>
              </a:spcBef>
              <a:buClr>
                <a:schemeClr val="accent6"/>
              </a:buClr>
              <a:buSzPts val="1800"/>
            </a:pPr>
            <a:r>
              <a:rPr lang="en-GB" sz="2800" b="1" u="sng" dirty="0">
                <a:solidFill>
                  <a:schemeClr val="tx1"/>
                </a:solidFill>
                <a:ea typeface="Times New Roman"/>
                <a:cs typeface="Arial" panose="020B0604020202020204" pitchFamily="34" charset="0"/>
                <a:sym typeface="Times New Roman"/>
              </a:rPr>
              <a:t>GROUP MEMBERS</a:t>
            </a:r>
            <a:endParaRPr lang="en-GB" sz="2800" u="sng" dirty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marL="0" lvl="1" algn="just">
              <a:lnSpc>
                <a:spcPct val="100000"/>
              </a:lnSpc>
              <a:spcBef>
                <a:spcPts val="300"/>
              </a:spcBef>
              <a:buClr>
                <a:schemeClr val="accent6"/>
              </a:buClr>
              <a:buSzPts val="1800"/>
            </a:pPr>
            <a:r>
              <a:rPr lang="en-GB" sz="2800" dirty="0">
                <a:solidFill>
                  <a:schemeClr val="tx1"/>
                </a:solidFill>
                <a:ea typeface="Times New Roman"/>
                <a:cs typeface="Arial" panose="020B0604020202020204" pitchFamily="34" charset="0"/>
                <a:sym typeface="Times New Roman"/>
              </a:rPr>
              <a:t>1. Mary Mbaire -Programming</a:t>
            </a:r>
            <a:endParaRPr lang="en-GB" sz="2800" dirty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marL="0" lvl="1" algn="just">
              <a:lnSpc>
                <a:spcPct val="100000"/>
              </a:lnSpc>
              <a:spcBef>
                <a:spcPts val="300"/>
              </a:spcBef>
              <a:buClr>
                <a:schemeClr val="accent6"/>
              </a:buClr>
              <a:buSzPts val="1800"/>
            </a:pPr>
            <a:r>
              <a:rPr lang="en-GB" sz="2800" dirty="0">
                <a:solidFill>
                  <a:schemeClr val="tx1"/>
                </a:solidFill>
                <a:ea typeface="Times New Roman"/>
                <a:cs typeface="Arial" panose="020B0604020202020204" pitchFamily="34" charset="0"/>
                <a:sym typeface="Times New Roman"/>
              </a:rPr>
              <a:t>2. Renox Kipkoech- Computational Analysis</a:t>
            </a:r>
            <a:endParaRPr lang="en-GB" sz="2800" dirty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marL="0" lvl="1" algn="just">
              <a:lnSpc>
                <a:spcPct val="100000"/>
              </a:lnSpc>
              <a:spcBef>
                <a:spcPts val="300"/>
              </a:spcBef>
              <a:buClr>
                <a:schemeClr val="accent6"/>
              </a:buClr>
              <a:buSzPts val="1800"/>
            </a:pPr>
            <a:r>
              <a:rPr lang="en-GB" sz="2800" dirty="0">
                <a:solidFill>
                  <a:schemeClr val="tx1"/>
                </a:solidFill>
                <a:ea typeface="Times New Roman"/>
                <a:cs typeface="Arial" panose="020B0604020202020204" pitchFamily="34" charset="0"/>
                <a:sym typeface="Times New Roman"/>
              </a:rPr>
              <a:t>3. Morris Lesinko- MATLAB</a:t>
            </a:r>
            <a:endParaRPr lang="en-GB" sz="2800" dirty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marL="0" lvl="1" algn="just">
              <a:lnSpc>
                <a:spcPct val="100000"/>
              </a:lnSpc>
              <a:spcBef>
                <a:spcPts val="300"/>
              </a:spcBef>
              <a:buClr>
                <a:schemeClr val="accent6"/>
              </a:buClr>
              <a:buSzPts val="1800"/>
            </a:pPr>
            <a:r>
              <a:rPr lang="en-GB" sz="2800" dirty="0">
                <a:solidFill>
                  <a:schemeClr val="tx1"/>
                </a:solidFill>
                <a:ea typeface="Times New Roman"/>
                <a:cs typeface="Arial" panose="020B0604020202020204" pitchFamily="34" charset="0"/>
                <a:sym typeface="Times New Roman"/>
              </a:rPr>
              <a:t>4.  Philip Katiechi- Circuitry</a:t>
            </a:r>
            <a:endParaRPr lang="en-GB" sz="2800" dirty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marL="0" lvl="1" algn="just">
              <a:lnSpc>
                <a:spcPct val="100000"/>
              </a:lnSpc>
              <a:spcBef>
                <a:spcPts val="300"/>
              </a:spcBef>
              <a:buClr>
                <a:schemeClr val="accent6"/>
              </a:buClr>
              <a:buSzPts val="1800"/>
            </a:pPr>
            <a:r>
              <a:rPr lang="en-GB" sz="2800" dirty="0">
                <a:solidFill>
                  <a:schemeClr val="tx1"/>
                </a:solidFill>
                <a:ea typeface="Times New Roman"/>
                <a:cs typeface="Arial" panose="020B0604020202020204" pitchFamily="34" charset="0"/>
                <a:sym typeface="Times New Roman"/>
              </a:rPr>
              <a:t>5. Allan Kyalo- FEA</a:t>
            </a:r>
            <a:endParaRPr lang="en-GB" sz="2800" dirty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marL="0" lvl="1" algn="just">
              <a:lnSpc>
                <a:spcPct val="100000"/>
              </a:lnSpc>
              <a:spcBef>
                <a:spcPts val="300"/>
              </a:spcBef>
              <a:buClr>
                <a:schemeClr val="accent6"/>
              </a:buClr>
              <a:buSzPts val="1800"/>
            </a:pPr>
            <a:r>
              <a:rPr lang="en-GB" sz="2800" dirty="0">
                <a:solidFill>
                  <a:schemeClr val="tx1"/>
                </a:solidFill>
                <a:ea typeface="Times New Roman"/>
                <a:cs typeface="Arial" panose="020B0604020202020204" pitchFamily="34" charset="0"/>
                <a:sym typeface="Times New Roman"/>
              </a:rPr>
              <a:t>6.  Stephen Gitau- Circuitry</a:t>
            </a:r>
            <a:endParaRPr lang="en-GB" sz="2800" dirty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marL="0" lvl="0" indent="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</a:pPr>
            <a:endParaRPr sz="2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466F601-BC1F-4C78-B0D9-A1F98F50ABCE}"/>
              </a:ext>
            </a:extLst>
          </p:cNvPr>
          <p:cNvSpPr txBox="1"/>
          <p:nvPr/>
        </p:nvSpPr>
        <p:spPr>
          <a:xfrm>
            <a:off x="299902" y="4473321"/>
            <a:ext cx="85441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cs typeface="Arial" panose="020B0604020202020204" pitchFamily="34" charset="0"/>
              </a:rPr>
              <a:t>Supervisor: Dr. Titus Mulembo</a:t>
            </a:r>
            <a:endParaRPr lang="en-KE" sz="2800" dirty="0"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306;p32">
            <a:extLst>
              <a:ext uri="{FF2B5EF4-FFF2-40B4-BE49-F238E27FC236}">
                <a16:creationId xmlns:a16="http://schemas.microsoft.com/office/drawing/2014/main" id="{37D1A8F9-632E-E6BE-641E-E87594259E0F}"/>
              </a:ext>
            </a:extLst>
          </p:cNvPr>
          <p:cNvSpPr txBox="1"/>
          <p:nvPr/>
        </p:nvSpPr>
        <p:spPr>
          <a:xfrm>
            <a:off x="135731" y="18142"/>
            <a:ext cx="6820495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0650" lvl="0" rtl="0">
              <a:spcBef>
                <a:spcPts val="0"/>
              </a:spcBef>
              <a:spcAft>
                <a:spcPts val="0"/>
              </a:spcAft>
              <a:buClr>
                <a:srgbClr val="0F1647"/>
              </a:buClr>
              <a:buSzPts val="1700"/>
            </a:pPr>
            <a:r>
              <a:rPr lang="en-US" sz="2800" b="1" u="sng" dirty="0">
                <a:latin typeface="+mn-lt"/>
                <a:cs typeface="Arial" panose="020B0604020202020204" pitchFamily="34" charset="0"/>
              </a:rPr>
              <a:t>Methodology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F883210-8DB8-4BB4-7551-19877D5DC163}"/>
              </a:ext>
            </a:extLst>
          </p:cNvPr>
          <p:cNvSpPr txBox="1"/>
          <p:nvPr/>
        </p:nvSpPr>
        <p:spPr>
          <a:xfrm>
            <a:off x="275007" y="556890"/>
            <a:ext cx="6005875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800" dirty="0"/>
              <a:t>Physical Model Design in SolidWorks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MATLAB Motion Simulation</a:t>
            </a:r>
          </a:p>
          <a:p>
            <a:r>
              <a:rPr lang="en-US" sz="2800" dirty="0"/>
              <a:t>           MATLAB Simscape Model</a:t>
            </a:r>
          </a:p>
          <a:p>
            <a:r>
              <a:rPr lang="en-US" sz="2800" dirty="0"/>
              <a:t>      	Simulation in Simscape</a:t>
            </a:r>
          </a:p>
          <a:p>
            <a:r>
              <a:rPr lang="en-US" sz="2800" dirty="0"/>
              <a:t>3.   Firmware Code</a:t>
            </a:r>
          </a:p>
          <a:p>
            <a:r>
              <a:rPr lang="en-US" sz="2800" dirty="0"/>
              <a:t>	DC and Stepper Motor Code</a:t>
            </a:r>
          </a:p>
          <a:p>
            <a:r>
              <a:rPr lang="en-US" sz="2800" dirty="0"/>
              <a:t>	Load Cell Code</a:t>
            </a:r>
          </a:p>
          <a:p>
            <a:r>
              <a:rPr lang="en-US" sz="2800" dirty="0"/>
              <a:t>	Temperature Code        </a:t>
            </a:r>
          </a:p>
          <a:p>
            <a:pPr marL="514350" indent="-514350">
              <a:buFont typeface="+mj-lt"/>
              <a:buAutoNum type="arabicPeriod"/>
            </a:pPr>
            <a:endParaRPr lang="en-US" sz="2800" dirty="0"/>
          </a:p>
          <a:p>
            <a:endParaRPr lang="en-KE" sz="2800" dirty="0"/>
          </a:p>
        </p:txBody>
      </p:sp>
    </p:spTree>
    <p:extLst>
      <p:ext uri="{BB962C8B-B14F-4D97-AF65-F5344CB8AC3E}">
        <p14:creationId xmlns:p14="http://schemas.microsoft.com/office/powerpoint/2010/main" val="5116968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88DD5BD-1D0C-456A-A6A4-B462BC74D2B8}"/>
              </a:ext>
            </a:extLst>
          </p:cNvPr>
          <p:cNvSpPr txBox="1"/>
          <p:nvPr/>
        </p:nvSpPr>
        <p:spPr>
          <a:xfrm>
            <a:off x="499534" y="575733"/>
            <a:ext cx="5734775" cy="38164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4. Project Circuitry</a:t>
            </a:r>
          </a:p>
          <a:p>
            <a:r>
              <a:rPr lang="en-US" sz="2800" dirty="0"/>
              <a:t>            Fritzing Circuitry</a:t>
            </a:r>
          </a:p>
          <a:p>
            <a:r>
              <a:rPr lang="en-US" sz="2800" dirty="0"/>
              <a:t>            Circuit Simulation</a:t>
            </a:r>
          </a:p>
          <a:p>
            <a:r>
              <a:rPr lang="en-US" sz="2800" dirty="0"/>
              <a:t>5. Mathematical Analysis</a:t>
            </a:r>
          </a:p>
          <a:p>
            <a:r>
              <a:rPr lang="en-US" sz="2800" dirty="0"/>
              <a:t>           Force and deflection analysis</a:t>
            </a:r>
          </a:p>
          <a:p>
            <a:r>
              <a:rPr lang="en-US" sz="2800" dirty="0"/>
              <a:t>           Temperature Analysis</a:t>
            </a:r>
          </a:p>
          <a:p>
            <a:r>
              <a:rPr lang="en-US" sz="2800" dirty="0"/>
              <a:t>6. Stress Distribution Analysis in Ansys</a:t>
            </a:r>
          </a:p>
          <a:p>
            <a:r>
              <a:rPr lang="en-US" sz="2800" dirty="0"/>
              <a:t>7. Temperature Analysis in Ansys</a:t>
            </a:r>
          </a:p>
          <a:p>
            <a:endParaRPr lang="en-KE" dirty="0"/>
          </a:p>
        </p:txBody>
      </p:sp>
    </p:spTree>
    <p:extLst>
      <p:ext uri="{BB962C8B-B14F-4D97-AF65-F5344CB8AC3E}">
        <p14:creationId xmlns:p14="http://schemas.microsoft.com/office/powerpoint/2010/main" val="15406082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olidworksvideo (online-video-cutter.com)">
            <a:hlinkClick r:id="" action="ppaction://media"/>
            <a:extLst>
              <a:ext uri="{FF2B5EF4-FFF2-40B4-BE49-F238E27FC236}">
                <a16:creationId xmlns:a16="http://schemas.microsoft.com/office/drawing/2014/main" id="{A56A0CF3-12BF-9215-8CA0-48985D5981E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20311" y="814387"/>
            <a:ext cx="6086475" cy="35147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E5877AB-100D-78EE-4232-426D2C33D3B9}"/>
              </a:ext>
            </a:extLst>
          </p:cNvPr>
          <p:cNvSpPr txBox="1"/>
          <p:nvPr/>
        </p:nvSpPr>
        <p:spPr>
          <a:xfrm>
            <a:off x="430934" y="212955"/>
            <a:ext cx="56262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Physical Model Design in SolidWorks</a:t>
            </a:r>
            <a:endParaRPr lang="en-KE" sz="2800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7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C0357-ABDD-185E-ECC7-8E7C4B70D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606" y="175165"/>
            <a:ext cx="7309027" cy="674941"/>
          </a:xfrm>
        </p:spPr>
        <p:txBody>
          <a:bodyPr/>
          <a:lstStyle/>
          <a:p>
            <a:r>
              <a:rPr lang="en-US" dirty="0"/>
              <a:t>MATLAB Simscape Model</a:t>
            </a:r>
            <a:endParaRPr lang="en-K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7BBF123-13D8-850F-26F0-8B0CCA5768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68" t="7808" r="-168" b="-11443"/>
          <a:stretch/>
        </p:blipFill>
        <p:spPr>
          <a:xfrm>
            <a:off x="278606" y="711200"/>
            <a:ext cx="7476861" cy="352213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8950D67-2DA6-4947-B0F9-07CA4E1AA0C5}"/>
              </a:ext>
            </a:extLst>
          </p:cNvPr>
          <p:cNvSpPr txBox="1"/>
          <p:nvPr/>
        </p:nvSpPr>
        <p:spPr>
          <a:xfrm flipH="1">
            <a:off x="714585" y="4048668"/>
            <a:ext cx="67614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assembly multibody contains both revolute and prismatic joints which work together to output the desired motion of the model.</a:t>
            </a:r>
            <a:endParaRPr lang="en-KE" dirty="0"/>
          </a:p>
        </p:txBody>
      </p:sp>
    </p:spTree>
    <p:extLst>
      <p:ext uri="{BB962C8B-B14F-4D97-AF65-F5344CB8AC3E}">
        <p14:creationId xmlns:p14="http://schemas.microsoft.com/office/powerpoint/2010/main" val="35782118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3"/>
          <p:cNvSpPr txBox="1">
            <a:spLocks noGrp="1"/>
          </p:cNvSpPr>
          <p:nvPr>
            <p:ph type="body" idx="1"/>
          </p:nvPr>
        </p:nvSpPr>
        <p:spPr>
          <a:xfrm>
            <a:off x="546465" y="127900"/>
            <a:ext cx="8279219" cy="58647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2800" dirty="0">
                <a:cs typeface="Arial" panose="020B0604020202020204" pitchFamily="34" charset="0"/>
              </a:rPr>
              <a:t>Motion Simulation in MATLAB</a:t>
            </a:r>
            <a:endParaRPr lang="en-US" sz="2800" b="1" dirty="0"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4B884EB-8D60-4311-B56C-812F3448C074}"/>
              </a:ext>
            </a:extLst>
          </p:cNvPr>
          <p:cNvSpPr txBox="1"/>
          <p:nvPr/>
        </p:nvSpPr>
        <p:spPr>
          <a:xfrm>
            <a:off x="425302" y="4159488"/>
            <a:ext cx="66717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 input torque or motion is provided to the joints the position is automatically computed.</a:t>
            </a:r>
            <a:endParaRPr lang="en-KE" dirty="0"/>
          </a:p>
        </p:txBody>
      </p:sp>
      <p:pic>
        <p:nvPicPr>
          <p:cNvPr id="6" name="matlab_simulation_final">
            <a:hlinkClick r:id="" action="ppaction://media"/>
            <a:extLst>
              <a:ext uri="{FF2B5EF4-FFF2-40B4-BE49-F238E27FC236}">
                <a16:creationId xmlns:a16="http://schemas.microsoft.com/office/drawing/2014/main" id="{35EDF7D6-94A5-4FC0-9915-60A99715641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46465" y="714375"/>
            <a:ext cx="6429407" cy="329156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56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C781961-022C-4C15-A59F-B33252B651E5}"/>
              </a:ext>
            </a:extLst>
          </p:cNvPr>
          <p:cNvSpPr txBox="1"/>
          <p:nvPr/>
        </p:nvSpPr>
        <p:spPr>
          <a:xfrm>
            <a:off x="439480" y="119743"/>
            <a:ext cx="82863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>
                <a:cs typeface="Arial" panose="020B0604020202020204" pitchFamily="34" charset="0"/>
              </a:rPr>
              <a:t>Firmware code</a:t>
            </a:r>
            <a:endParaRPr lang="en-KE" sz="2800" b="1" u="sng" dirty="0">
              <a:cs typeface="Arial" panose="020B0604020202020204" pitchFamily="34" charset="0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5C1E318E-0E03-E197-CD21-613972966C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211" y="1313038"/>
            <a:ext cx="4677428" cy="3134162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3B39D742-1F90-0106-935E-6FA9C749E102}"/>
              </a:ext>
            </a:extLst>
          </p:cNvPr>
          <p:cNvSpPr txBox="1"/>
          <p:nvPr/>
        </p:nvSpPr>
        <p:spPr>
          <a:xfrm>
            <a:off x="550069" y="696300"/>
            <a:ext cx="47505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1. DC and Stepper Motor Code</a:t>
            </a:r>
            <a:endParaRPr lang="en-KE" sz="2800" dirty="0"/>
          </a:p>
        </p:txBody>
      </p:sp>
    </p:spTree>
    <p:extLst>
      <p:ext uri="{BB962C8B-B14F-4D97-AF65-F5344CB8AC3E}">
        <p14:creationId xmlns:p14="http://schemas.microsoft.com/office/powerpoint/2010/main" val="31889050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372409-50AC-ED91-892B-8F112E71E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190" y="175165"/>
            <a:ext cx="5187791" cy="396336"/>
          </a:xfrm>
        </p:spPr>
        <p:txBody>
          <a:bodyPr/>
          <a:lstStyle/>
          <a:p>
            <a:r>
              <a:rPr lang="en-US" sz="2800" b="0" dirty="0">
                <a:latin typeface="+mn-lt"/>
              </a:rPr>
              <a:t>2.Load Cell Code</a:t>
            </a:r>
            <a:endParaRPr lang="en-KE" sz="2800" b="0" dirty="0">
              <a:latin typeface="+mn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96D9A00-23D2-263F-1C36-BDD424D58A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364" y="821334"/>
            <a:ext cx="4105848" cy="3114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257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473A0AA-7168-E4AE-6321-5B28DF52CE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069" y="1109458"/>
            <a:ext cx="6154009" cy="292458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CFC562B-40D8-F133-D841-1782062EE739}"/>
              </a:ext>
            </a:extLst>
          </p:cNvPr>
          <p:cNvSpPr txBox="1"/>
          <p:nvPr/>
        </p:nvSpPr>
        <p:spPr>
          <a:xfrm>
            <a:off x="550069" y="228599"/>
            <a:ext cx="43066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3. Temperature Sensor Code</a:t>
            </a:r>
            <a:endParaRPr lang="en-KE" sz="2800" dirty="0"/>
          </a:p>
        </p:txBody>
      </p:sp>
    </p:spTree>
    <p:extLst>
      <p:ext uri="{BB962C8B-B14F-4D97-AF65-F5344CB8AC3E}">
        <p14:creationId xmlns:p14="http://schemas.microsoft.com/office/powerpoint/2010/main" val="13352094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7655400-AF7C-2EB8-9AAC-7BC946D50E9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49396" y="900113"/>
            <a:ext cx="5717962" cy="390048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86F5000-68A4-FE4E-972B-2FD632275404}"/>
              </a:ext>
            </a:extLst>
          </p:cNvPr>
          <p:cNvSpPr txBox="1"/>
          <p:nvPr/>
        </p:nvSpPr>
        <p:spPr>
          <a:xfrm>
            <a:off x="593679" y="235742"/>
            <a:ext cx="23617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 Project Circuit</a:t>
            </a:r>
            <a:endParaRPr lang="en-KE" sz="2800" b="1" dirty="0"/>
          </a:p>
        </p:txBody>
      </p:sp>
    </p:spTree>
    <p:extLst>
      <p:ext uri="{BB962C8B-B14F-4D97-AF65-F5344CB8AC3E}">
        <p14:creationId xmlns:p14="http://schemas.microsoft.com/office/powerpoint/2010/main" val="7623089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46AB7E5-F87A-4FD8-8B37-8CFCF3295BB7}"/>
              </a:ext>
            </a:extLst>
          </p:cNvPr>
          <p:cNvSpPr txBox="1"/>
          <p:nvPr/>
        </p:nvSpPr>
        <p:spPr>
          <a:xfrm>
            <a:off x="432392" y="200025"/>
            <a:ext cx="82933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>
                <a:cs typeface="Arial" panose="020B0604020202020204" pitchFamily="34" charset="0"/>
              </a:rPr>
              <a:t>Full Circuit Simulation</a:t>
            </a:r>
            <a:endParaRPr lang="en-KE" sz="2800" b="1" u="sng" dirty="0">
              <a:cs typeface="Arial" panose="020B0604020202020204" pitchFamily="34" charset="0"/>
            </a:endParaRPr>
          </a:p>
        </p:txBody>
      </p:sp>
      <p:pic>
        <p:nvPicPr>
          <p:cNvPr id="3" name="www_screencapture_com_2023-8-3_21_49 (online-video-cutter.com)">
            <a:hlinkClick r:id="" action="ppaction://media"/>
            <a:extLst>
              <a:ext uri="{FF2B5EF4-FFF2-40B4-BE49-F238E27FC236}">
                <a16:creationId xmlns:a16="http://schemas.microsoft.com/office/drawing/2014/main" id="{0F7FE73D-F5CF-47EA-BDC3-FA73F901625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22514" y="881380"/>
            <a:ext cx="6705600" cy="3380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048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96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C7975-EE14-22C9-E1C0-0E2FBBED15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75260"/>
            <a:ext cx="5631132" cy="455604"/>
          </a:xfrm>
        </p:spPr>
        <p:txBody>
          <a:bodyPr/>
          <a:lstStyle/>
          <a:p>
            <a:r>
              <a:rPr lang="en-US" sz="2800" b="1" dirty="0">
                <a:latin typeface="+mn-lt"/>
              </a:rPr>
              <a:t>TABLE OF CONTENTS</a:t>
            </a:r>
            <a:endParaRPr lang="en-KE" sz="2800" b="1" dirty="0">
              <a:latin typeface="+mn-lt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C5C267-5771-9996-EE7E-5F9F96E4BD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6720" y="630863"/>
            <a:ext cx="8290560" cy="4598361"/>
          </a:xfrm>
        </p:spPr>
        <p:txBody>
          <a:bodyPr/>
          <a:lstStyle/>
          <a:p>
            <a:pPr algn="just">
              <a:lnSpc>
                <a:spcPts val="3700"/>
              </a:lnSpc>
            </a:pPr>
            <a:r>
              <a:rPr lang="en-US" sz="2800" dirty="0"/>
              <a:t>Abstract..………………………………………………………………..4</a:t>
            </a:r>
          </a:p>
          <a:p>
            <a:pPr algn="just">
              <a:lnSpc>
                <a:spcPts val="3700"/>
              </a:lnSpc>
            </a:pPr>
            <a:r>
              <a:rPr lang="en-US" sz="2800" dirty="0"/>
              <a:t>Introduction..………………………………………………………….5</a:t>
            </a:r>
          </a:p>
          <a:p>
            <a:pPr algn="just">
              <a:lnSpc>
                <a:spcPts val="3700"/>
              </a:lnSpc>
            </a:pPr>
            <a:r>
              <a:rPr lang="en-US" sz="2800" dirty="0"/>
              <a:t>		Background………………………………………………………..5</a:t>
            </a:r>
          </a:p>
          <a:p>
            <a:pPr algn="just">
              <a:lnSpc>
                <a:spcPts val="3700"/>
              </a:lnSpc>
            </a:pPr>
            <a:r>
              <a:rPr lang="en-US" sz="2800" dirty="0"/>
              <a:t>		Problem Statement…………………………………………...6</a:t>
            </a:r>
          </a:p>
          <a:p>
            <a:pPr algn="just">
              <a:lnSpc>
                <a:spcPts val="3700"/>
              </a:lnSpc>
            </a:pPr>
            <a:r>
              <a:rPr lang="en-US" sz="2800" dirty="0"/>
              <a:t>		Objectives………………………………………………………….8</a:t>
            </a:r>
          </a:p>
          <a:p>
            <a:pPr algn="just">
              <a:lnSpc>
                <a:spcPts val="3700"/>
              </a:lnSpc>
            </a:pPr>
            <a:r>
              <a:rPr lang="en-US" sz="2800" dirty="0"/>
              <a:t>Existing Physical Model…………………………………………..9</a:t>
            </a:r>
          </a:p>
          <a:p>
            <a:pPr algn="just">
              <a:lnSpc>
                <a:spcPts val="3700"/>
              </a:lnSpc>
            </a:pPr>
            <a:r>
              <a:rPr lang="en-US" sz="2800" dirty="0"/>
              <a:t>Methodology…………………………………………………………10</a:t>
            </a:r>
          </a:p>
          <a:p>
            <a:pPr algn="just">
              <a:lnSpc>
                <a:spcPts val="3700"/>
              </a:lnSpc>
            </a:pPr>
            <a:r>
              <a:rPr lang="en-US" sz="2800" dirty="0"/>
              <a:t>		Physical Model Design……………………………………...12</a:t>
            </a:r>
          </a:p>
          <a:p>
            <a:pPr algn="just">
              <a:lnSpc>
                <a:spcPts val="3700"/>
              </a:lnSpc>
            </a:pPr>
            <a:r>
              <a:rPr lang="en-US" sz="2800" dirty="0"/>
              <a:t>		Physical MATLAB Simscape Model…………………….13</a:t>
            </a:r>
          </a:p>
          <a:p>
            <a:pPr algn="just">
              <a:lnSpc>
                <a:spcPts val="3700"/>
              </a:lnSpc>
            </a:pPr>
            <a:r>
              <a:rPr lang="en-US" sz="2800" dirty="0"/>
              <a:t>				</a:t>
            </a:r>
          </a:p>
          <a:p>
            <a:pPr algn="just">
              <a:lnSpc>
                <a:spcPct val="100000"/>
              </a:lnSpc>
            </a:pPr>
            <a:endParaRPr lang="en-KE" sz="2800" dirty="0"/>
          </a:p>
        </p:txBody>
      </p:sp>
    </p:spTree>
    <p:extLst>
      <p:ext uri="{BB962C8B-B14F-4D97-AF65-F5344CB8AC3E}">
        <p14:creationId xmlns:p14="http://schemas.microsoft.com/office/powerpoint/2010/main" val="38520594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685CDEB-776E-4DA1-8C54-18AA9CB874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929" y="1064419"/>
            <a:ext cx="8286307" cy="382190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19F8A18-1207-4FD5-AD40-0559F9736288}"/>
              </a:ext>
            </a:extLst>
          </p:cNvPr>
          <p:cNvSpPr txBox="1"/>
          <p:nvPr/>
        </p:nvSpPr>
        <p:spPr>
          <a:xfrm>
            <a:off x="680442" y="461959"/>
            <a:ext cx="63686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cs typeface="Arial" panose="020B0604020202020204" pitchFamily="34" charset="0"/>
              </a:rPr>
              <a:t>1. Force and deflection analysis</a:t>
            </a:r>
            <a:endParaRPr lang="en-KE" sz="2800" dirty="0"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499AE8-9D26-5071-CED9-363413994F82}"/>
              </a:ext>
            </a:extLst>
          </p:cNvPr>
          <p:cNvSpPr txBox="1"/>
          <p:nvPr/>
        </p:nvSpPr>
        <p:spPr>
          <a:xfrm>
            <a:off x="680442" y="9519"/>
            <a:ext cx="35655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Mathematical Analysis</a:t>
            </a:r>
            <a:endParaRPr lang="en-KE" sz="2800" b="1" dirty="0"/>
          </a:p>
        </p:txBody>
      </p:sp>
    </p:spTree>
    <p:extLst>
      <p:ext uri="{BB962C8B-B14F-4D97-AF65-F5344CB8AC3E}">
        <p14:creationId xmlns:p14="http://schemas.microsoft.com/office/powerpoint/2010/main" val="6096199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19F2AD-F168-4BD2-A9F0-770F40CF859A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32392" y="102394"/>
            <a:ext cx="8300482" cy="441600"/>
          </a:xfrm>
        </p:spPr>
        <p:txBody>
          <a:bodyPr/>
          <a:lstStyle/>
          <a:p>
            <a:r>
              <a:rPr lang="en-US" sz="2800" dirty="0">
                <a:cs typeface="Arial" panose="020B0604020202020204" pitchFamily="34" charset="0"/>
              </a:rPr>
              <a:t>2. Temperature Analysis</a:t>
            </a:r>
            <a:endParaRPr lang="en-KE" sz="2800" dirty="0"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6779DA9-9457-489F-96FF-382260E81E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589"/>
          <a:stretch/>
        </p:blipFill>
        <p:spPr>
          <a:xfrm>
            <a:off x="71439" y="778670"/>
            <a:ext cx="5696778" cy="3750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068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27D1F0A7-D346-4072-9C6D-1261694D2AC1}"/>
              </a:ext>
            </a:extLst>
          </p:cNvPr>
          <p:cNvSpPr txBox="1"/>
          <p:nvPr/>
        </p:nvSpPr>
        <p:spPr>
          <a:xfrm>
            <a:off x="411127" y="3474536"/>
            <a:ext cx="416087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cs typeface="Times New Roman" panose="02020603050405020304" pitchFamily="18" charset="0"/>
              </a:rPr>
              <a:t>Drill speed at 9600 RPM</a:t>
            </a:r>
          </a:p>
          <a:p>
            <a:r>
              <a:rPr lang="en-US" sz="2800" dirty="0">
                <a:cs typeface="Times New Roman" panose="02020603050405020304" pitchFamily="18" charset="0"/>
              </a:rPr>
              <a:t>PMMA Mesh Size: 0.001m</a:t>
            </a:r>
          </a:p>
          <a:p>
            <a:r>
              <a:rPr lang="en-US" sz="2800" dirty="0">
                <a:cs typeface="Times New Roman" panose="02020603050405020304" pitchFamily="18" charset="0"/>
              </a:rPr>
              <a:t>Drill bit Mesh Size: 0.004m</a:t>
            </a:r>
            <a:endParaRPr lang="en-KE" sz="2800" dirty="0">
              <a:cs typeface="Times New Roman" panose="02020603050405020304" pitchFamily="18" charset="0"/>
            </a:endParaRPr>
          </a:p>
        </p:txBody>
      </p:sp>
      <p:pic>
        <p:nvPicPr>
          <p:cNvPr id="2" name="force drilling at 9600 rpm">
            <a:hlinkClick r:id="" action="ppaction://media"/>
            <a:extLst>
              <a:ext uri="{FF2B5EF4-FFF2-40B4-BE49-F238E27FC236}">
                <a16:creationId xmlns:a16="http://schemas.microsoft.com/office/drawing/2014/main" id="{61F542C4-D3C4-412B-A055-9E341BE6F12B}"/>
              </a:ext>
            </a:extLst>
          </p:cNvPr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11127" y="600020"/>
            <a:ext cx="8279220" cy="269099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22C290C-A228-4255-88AB-9CDC0F9393DF}"/>
              </a:ext>
            </a:extLst>
          </p:cNvPr>
          <p:cNvSpPr txBox="1"/>
          <p:nvPr/>
        </p:nvSpPr>
        <p:spPr>
          <a:xfrm>
            <a:off x="291217" y="-14959"/>
            <a:ext cx="83004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cs typeface="Arial" panose="020B0604020202020204" pitchFamily="34" charset="0"/>
              </a:rPr>
              <a:t>Stress Distribution Analysis in ANSYS</a:t>
            </a:r>
            <a:endParaRPr lang="en-KE" sz="2800" b="1" dirty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1200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31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6C220BD-0C28-4DC1-AA74-F10737DE846B}"/>
              </a:ext>
            </a:extLst>
          </p:cNvPr>
          <p:cNvSpPr txBox="1"/>
          <p:nvPr/>
        </p:nvSpPr>
        <p:spPr>
          <a:xfrm>
            <a:off x="446566" y="128588"/>
            <a:ext cx="82792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>
                <a:cs typeface="Arial" panose="020B0604020202020204" pitchFamily="34" charset="0"/>
              </a:rPr>
              <a:t>Temperature Analysis in ANSYS</a:t>
            </a:r>
            <a:endParaRPr lang="en-KE" sz="2800" b="1" u="sng" dirty="0">
              <a:cs typeface="Arial" panose="020B0604020202020204" pitchFamily="34" charset="0"/>
            </a:endParaRPr>
          </a:p>
        </p:txBody>
      </p:sp>
      <p:pic>
        <p:nvPicPr>
          <p:cNvPr id="8" name="temperature ansys">
            <a:hlinkClick r:id="" action="ppaction://media"/>
            <a:extLst>
              <a:ext uri="{FF2B5EF4-FFF2-40B4-BE49-F238E27FC236}">
                <a16:creationId xmlns:a16="http://schemas.microsoft.com/office/drawing/2014/main" id="{CB16F2F7-5209-4969-8D80-722AE66B3C1E}"/>
              </a:ext>
            </a:extLst>
          </p:cNvPr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46566" y="844060"/>
            <a:ext cx="8279219" cy="293468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2C71628-5365-455B-9B3F-AF1D8BD0EDA5}"/>
              </a:ext>
            </a:extLst>
          </p:cNvPr>
          <p:cNvSpPr txBox="1"/>
          <p:nvPr/>
        </p:nvSpPr>
        <p:spPr>
          <a:xfrm>
            <a:off x="432390" y="4037830"/>
            <a:ext cx="82792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cs typeface="Arial" panose="020B0604020202020204" pitchFamily="34" charset="0"/>
              </a:rPr>
              <a:t>PMMA Mesh Size:0.004m</a:t>
            </a:r>
            <a:endParaRPr lang="en-KE" sz="2800" dirty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1533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7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20B16-CDA8-48F4-9059-5F3C8C7898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043" y="228161"/>
            <a:ext cx="8309831" cy="576289"/>
          </a:xfrm>
        </p:spPr>
        <p:txBody>
          <a:bodyPr/>
          <a:lstStyle/>
          <a:p>
            <a:r>
              <a:rPr lang="en-US" sz="2800" u="sng" dirty="0">
                <a:latin typeface="+mn-lt"/>
                <a:cs typeface="Arial" panose="020B0604020202020204" pitchFamily="34" charset="0"/>
              </a:rPr>
              <a:t>Next semester objectives</a:t>
            </a:r>
            <a:endParaRPr lang="en-KE" sz="2800" u="sng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551482-1CC3-42DF-9E3A-DCC637FA67FC}"/>
              </a:ext>
            </a:extLst>
          </p:cNvPr>
          <p:cNvSpPr txBox="1"/>
          <p:nvPr/>
        </p:nvSpPr>
        <p:spPr>
          <a:xfrm>
            <a:off x="355207" y="804450"/>
            <a:ext cx="8309831" cy="39600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ts val="4000"/>
              </a:lnSpc>
            </a:pPr>
            <a:r>
              <a:rPr lang="en-US" sz="2800" dirty="0">
                <a:cs typeface="Arial" panose="020B0604020202020204" pitchFamily="34" charset="0"/>
              </a:rPr>
              <a:t>1. Carry out experiments to determine best drilling </a:t>
            </a:r>
          </a:p>
          <a:p>
            <a:pPr algn="just">
              <a:lnSpc>
                <a:spcPts val="4000"/>
              </a:lnSpc>
            </a:pPr>
            <a:r>
              <a:rPr lang="en-US" sz="2800" dirty="0">
                <a:cs typeface="Arial" panose="020B0604020202020204" pitchFamily="34" charset="0"/>
              </a:rPr>
              <a:t>     parameters.</a:t>
            </a:r>
          </a:p>
          <a:p>
            <a:pPr algn="just">
              <a:lnSpc>
                <a:spcPts val="4000"/>
              </a:lnSpc>
            </a:pPr>
            <a:r>
              <a:rPr lang="en-US" sz="2800" dirty="0">
                <a:cs typeface="Arial" panose="020B0604020202020204" pitchFamily="34" charset="0"/>
              </a:rPr>
              <a:t>2. Carry out statistical analysis of actual drill</a:t>
            </a:r>
          </a:p>
          <a:p>
            <a:pPr algn="just">
              <a:lnSpc>
                <a:spcPts val="4000"/>
              </a:lnSpc>
            </a:pPr>
            <a:r>
              <a:rPr lang="en-US" sz="2800" dirty="0">
                <a:cs typeface="Arial" panose="020B0604020202020204" pitchFamily="34" charset="0"/>
              </a:rPr>
              <a:t>    parameters.</a:t>
            </a:r>
          </a:p>
          <a:p>
            <a:pPr algn="just">
              <a:lnSpc>
                <a:spcPts val="4000"/>
              </a:lnSpc>
            </a:pPr>
            <a:r>
              <a:rPr lang="en-US" sz="2800" dirty="0">
                <a:cs typeface="Arial" panose="020B0604020202020204" pitchFamily="34" charset="0"/>
              </a:rPr>
              <a:t>3. Vibration mitigation for high quality drilled holes.</a:t>
            </a:r>
          </a:p>
          <a:p>
            <a:pPr algn="just">
              <a:lnSpc>
                <a:spcPts val="4000"/>
              </a:lnSpc>
            </a:pPr>
            <a:r>
              <a:rPr lang="en-US" sz="2800" dirty="0">
                <a:cs typeface="Arial" panose="020B0604020202020204" pitchFamily="34" charset="0"/>
              </a:rPr>
              <a:t>4. Run physical model of automated drill.</a:t>
            </a:r>
          </a:p>
          <a:p>
            <a:pPr algn="just">
              <a:lnSpc>
                <a:spcPts val="4000"/>
              </a:lnSpc>
            </a:pPr>
            <a:r>
              <a:rPr lang="en-US" sz="2800" dirty="0">
                <a:cs typeface="Arial" panose="020B0604020202020204" pitchFamily="34" charset="0"/>
              </a:rPr>
              <a:t>5. Monitor drilling parameters in real time.</a:t>
            </a:r>
            <a:endParaRPr lang="en-KE" sz="2800" dirty="0">
              <a:cs typeface="Arial" panose="020B0604020202020204" pitchFamily="34" charset="0"/>
            </a:endParaRPr>
          </a:p>
          <a:p>
            <a:endParaRPr lang="en-KE" dirty="0"/>
          </a:p>
        </p:txBody>
      </p:sp>
    </p:spTree>
    <p:extLst>
      <p:ext uri="{BB962C8B-B14F-4D97-AF65-F5344CB8AC3E}">
        <p14:creationId xmlns:p14="http://schemas.microsoft.com/office/powerpoint/2010/main" val="36712299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5B6FFE-50F5-4594-BF9F-C7E78E401029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39478" y="245268"/>
            <a:ext cx="8293395" cy="441600"/>
          </a:xfrm>
        </p:spPr>
        <p:txBody>
          <a:bodyPr/>
          <a:lstStyle/>
          <a:p>
            <a:pPr algn="ctr"/>
            <a:r>
              <a:rPr lang="en-US" sz="2800" b="1" u="sng" dirty="0">
                <a:cs typeface="Arial" panose="020B0604020202020204" pitchFamily="34" charset="0"/>
              </a:rPr>
              <a:t>Next Semester Time Plan</a:t>
            </a:r>
            <a:endParaRPr lang="en-KE" sz="2800" b="1" u="sng" dirty="0"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4BDD9BF-0A2D-46DE-86BB-90044E3490E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39478" y="1403498"/>
            <a:ext cx="8151628" cy="2636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1707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9EAE99-CD76-DD51-DB27-EB1C6882CB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3333" y="0"/>
            <a:ext cx="8297333" cy="4979194"/>
          </a:xfrm>
        </p:spPr>
        <p:txBody>
          <a:bodyPr/>
          <a:lstStyle/>
          <a:p>
            <a:pPr>
              <a:lnSpc>
                <a:spcPts val="4000"/>
              </a:lnSpc>
            </a:pPr>
            <a:r>
              <a:rPr lang="en-US" dirty="0"/>
              <a:t>		</a:t>
            </a:r>
            <a:r>
              <a:rPr lang="en-US" sz="2800" dirty="0"/>
              <a:t>Physical MATLAB Simscape Model…………………….12</a:t>
            </a:r>
            <a:endParaRPr lang="en-US" dirty="0"/>
          </a:p>
          <a:p>
            <a:pPr>
              <a:lnSpc>
                <a:spcPts val="4000"/>
              </a:lnSpc>
            </a:pPr>
            <a:r>
              <a:rPr lang="en-US" sz="2800" dirty="0"/>
              <a:t>		Firmware Code…………..……………………………………..13</a:t>
            </a:r>
          </a:p>
          <a:p>
            <a:pPr>
              <a:lnSpc>
                <a:spcPts val="4000"/>
              </a:lnSpc>
            </a:pPr>
            <a:r>
              <a:rPr lang="en-US" sz="2800" dirty="0"/>
              <a:t>		Project Circuit……………………………………………………17</a:t>
            </a:r>
          </a:p>
          <a:p>
            <a:pPr>
              <a:lnSpc>
                <a:spcPts val="4000"/>
              </a:lnSpc>
            </a:pPr>
            <a:r>
              <a:rPr lang="en-US" sz="2800" dirty="0"/>
              <a:t>		Circuit Simulation………………………………….............18</a:t>
            </a:r>
          </a:p>
          <a:p>
            <a:pPr>
              <a:lnSpc>
                <a:spcPts val="4000"/>
              </a:lnSpc>
            </a:pPr>
            <a:r>
              <a:rPr lang="en-US" sz="2800" dirty="0"/>
              <a:t>		PID Tuning of DC Motor Speed………………………….19</a:t>
            </a:r>
          </a:p>
          <a:p>
            <a:pPr>
              <a:lnSpc>
                <a:spcPts val="4000"/>
              </a:lnSpc>
            </a:pPr>
            <a:r>
              <a:rPr lang="en-US" sz="2800" dirty="0"/>
              <a:t>		Mathematical Analysis…...…………………………………22</a:t>
            </a:r>
          </a:p>
          <a:p>
            <a:pPr>
              <a:lnSpc>
                <a:spcPts val="4000"/>
              </a:lnSpc>
            </a:pPr>
            <a:r>
              <a:rPr lang="en-US" sz="2800" dirty="0"/>
              <a:t>		</a:t>
            </a:r>
            <a:r>
              <a:rPr lang="en-US" sz="2800" dirty="0">
                <a:cs typeface="Arial" panose="020B0604020202020204" pitchFamily="34" charset="0"/>
              </a:rPr>
              <a:t>Stress Distribution Analysis in ANSYS…………………24</a:t>
            </a:r>
            <a:endParaRPr lang="en-KE" sz="2800" dirty="0">
              <a:cs typeface="Arial" panose="020B0604020202020204" pitchFamily="34" charset="0"/>
            </a:endParaRPr>
          </a:p>
          <a:p>
            <a:pPr>
              <a:lnSpc>
                <a:spcPts val="4000"/>
              </a:lnSpc>
            </a:pPr>
            <a:r>
              <a:rPr lang="en-US" sz="2800" dirty="0"/>
              <a:t>		Temperature Analysis in ANSYS………………………….25</a:t>
            </a:r>
          </a:p>
          <a:p>
            <a:pPr>
              <a:lnSpc>
                <a:spcPts val="4000"/>
              </a:lnSpc>
            </a:pPr>
            <a:r>
              <a:rPr lang="en-US" sz="2800" dirty="0"/>
              <a:t>Next Semester Objectives……………………………………….26</a:t>
            </a:r>
          </a:p>
          <a:p>
            <a:pPr>
              <a:lnSpc>
                <a:spcPts val="4000"/>
              </a:lnSpc>
            </a:pPr>
            <a:r>
              <a:rPr lang="en-US" sz="2800" dirty="0"/>
              <a:t>Next Semester Time Plan…………………………….............27</a:t>
            </a:r>
            <a:endParaRPr lang="en-KE" sz="2800" dirty="0"/>
          </a:p>
        </p:txBody>
      </p:sp>
    </p:spTree>
    <p:extLst>
      <p:ext uri="{BB962C8B-B14F-4D97-AF65-F5344CB8AC3E}">
        <p14:creationId xmlns:p14="http://schemas.microsoft.com/office/powerpoint/2010/main" val="9540463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6"/>
          <p:cNvSpPr txBox="1">
            <a:spLocks noGrp="1"/>
          </p:cNvSpPr>
          <p:nvPr>
            <p:ph type="title"/>
          </p:nvPr>
        </p:nvSpPr>
        <p:spPr>
          <a:xfrm>
            <a:off x="444500" y="160075"/>
            <a:ext cx="7924800" cy="629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 u="sng" dirty="0">
                <a:latin typeface="+mn-lt"/>
                <a:cs typeface="Arial" panose="020B0604020202020204" pitchFamily="34" charset="0"/>
              </a:rPr>
              <a:t>Abstract</a:t>
            </a:r>
            <a:endParaRPr sz="2800" b="1" u="sng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265" name="Google Shape;265;p26"/>
          <p:cNvSpPr txBox="1">
            <a:spLocks noGrp="1"/>
          </p:cNvSpPr>
          <p:nvPr>
            <p:ph type="body" idx="1"/>
          </p:nvPr>
        </p:nvSpPr>
        <p:spPr>
          <a:xfrm>
            <a:off x="444500" y="720000"/>
            <a:ext cx="4711891" cy="37035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800" dirty="0">
                <a:solidFill>
                  <a:schemeClr val="tx1"/>
                </a:solidFill>
                <a:ea typeface="Arial"/>
                <a:cs typeface="Arial" panose="020B0604020202020204" pitchFamily="34" charset="0"/>
                <a:sym typeface="Arial"/>
              </a:rPr>
              <a:t>High quality drilled holes are required in a lot of industrial and medical applications. This project focuses on the development of a one-axis drill system utilizing a polymer workpiece for improving bone drilling operations in medical applications. </a:t>
            </a:r>
            <a:endParaRPr sz="2800" dirty="0">
              <a:cs typeface="Arial" panose="020B0604020202020204" pitchFamily="34" charset="0"/>
            </a:endParaRPr>
          </a:p>
        </p:txBody>
      </p:sp>
      <p:pic>
        <p:nvPicPr>
          <p:cNvPr id="1026" name="Picture 2" descr="Drilling of bone in femoral fracture surgery [4] | Download Scientific  Diagram">
            <a:extLst>
              <a:ext uri="{FF2B5EF4-FFF2-40B4-BE49-F238E27FC236}">
                <a16:creationId xmlns:a16="http://schemas.microsoft.com/office/drawing/2014/main" id="{5D7D003C-713A-533C-CDCC-D30FB99439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8987" y="868121"/>
            <a:ext cx="3080513" cy="2383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5C756E0-6296-43EF-981D-91C9C15F4CFF}"/>
              </a:ext>
            </a:extLst>
          </p:cNvPr>
          <p:cNvSpPr txBox="1"/>
          <p:nvPr/>
        </p:nvSpPr>
        <p:spPr>
          <a:xfrm>
            <a:off x="5715000" y="3251200"/>
            <a:ext cx="29845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</a:t>
            </a:r>
            <a:endParaRPr lang="en-US" dirty="0">
              <a:hlinkClick r:id="rId4"/>
            </a:endParaRPr>
          </a:p>
          <a:p>
            <a:r>
              <a:rPr lang="en-US" dirty="0">
                <a:hlinkClick r:id="rId4"/>
              </a:rPr>
              <a:t>https://shorturl.at/dBOW6</a:t>
            </a:r>
            <a:endParaRPr lang="en-US" dirty="0"/>
          </a:p>
          <a:p>
            <a:r>
              <a:rPr lang="en-US" dirty="0"/>
              <a:t>By </a:t>
            </a:r>
            <a:r>
              <a:rPr lang="en-US" dirty="0" err="1"/>
              <a:t>Arif</a:t>
            </a:r>
            <a:r>
              <a:rPr lang="en-US" dirty="0"/>
              <a:t> </a:t>
            </a:r>
            <a:r>
              <a:rPr lang="en-US" dirty="0" err="1"/>
              <a:t>Gok</a:t>
            </a:r>
            <a:endParaRPr lang="en-KE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1D796-E9D3-4D03-A978-F7EB0523AA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391" y="235111"/>
            <a:ext cx="8293395" cy="576000"/>
          </a:xfrm>
        </p:spPr>
        <p:txBody>
          <a:bodyPr/>
          <a:lstStyle/>
          <a:p>
            <a:r>
              <a:rPr lang="en-US" sz="2800" b="1" u="sng" dirty="0">
                <a:latin typeface="+mn-lt"/>
                <a:cs typeface="Arial" panose="020B0604020202020204" pitchFamily="34" charset="0"/>
              </a:rPr>
              <a:t>Introduction</a:t>
            </a:r>
            <a:endParaRPr lang="en-KE" sz="2800" b="1" u="sng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6386189-7440-A29F-8AD1-2ADC9E5F1D87}"/>
              </a:ext>
            </a:extLst>
          </p:cNvPr>
          <p:cNvSpPr txBox="1">
            <a:spLocks/>
          </p:cNvSpPr>
          <p:nvPr/>
        </p:nvSpPr>
        <p:spPr>
          <a:xfrm>
            <a:off x="432391" y="632182"/>
            <a:ext cx="2568647" cy="576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75" tIns="34275" rIns="68575" bIns="34275" rtlCol="0" anchor="t" anchorCtr="0">
            <a:noAutofit/>
          </a:bodyPr>
          <a:lstStyle>
            <a:lvl1pPr lvl="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300"/>
              <a:buFont typeface="Arial Black"/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r>
              <a:rPr lang="en-US" sz="2800" b="1" dirty="0">
                <a:latin typeface="+mn-lt"/>
                <a:cs typeface="Arial" panose="020B0604020202020204" pitchFamily="34" charset="0"/>
              </a:rPr>
              <a:t>1.Background</a:t>
            </a:r>
            <a:endParaRPr lang="en-KE" sz="2800" b="1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033F97-CAF8-22AE-5D2A-8770CFE4EE93}"/>
              </a:ext>
            </a:extLst>
          </p:cNvPr>
          <p:cNvSpPr txBox="1"/>
          <p:nvPr/>
        </p:nvSpPr>
        <p:spPr>
          <a:xfrm>
            <a:off x="432391" y="1085706"/>
            <a:ext cx="4567780" cy="3816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800" b="0" i="0" dirty="0">
                <a:effectLst/>
                <a:cs typeface="Arial" panose="020B0604020202020204" pitchFamily="34" charset="0"/>
              </a:rPr>
              <a:t>Polymethylmethacrylate (PMMA) is a versatile material known for its properties that make it similar to human bone. Its  nature enables clear visibility in medical imaging, making it suitable for orthopedic surgeries. </a:t>
            </a:r>
            <a:endParaRPr lang="en-KE" sz="2800" dirty="0"/>
          </a:p>
          <a:p>
            <a:pPr marL="0" indent="0" algn="just"/>
            <a:endParaRPr lang="en-KE" sz="1800" dirty="0"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117CF3-B072-4849-B5D1-D63C0F29D0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0714" y="1085706"/>
            <a:ext cx="3540895" cy="3399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2347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7"/>
          <p:cNvSpPr txBox="1">
            <a:spLocks noGrp="1"/>
          </p:cNvSpPr>
          <p:nvPr>
            <p:ph type="title"/>
          </p:nvPr>
        </p:nvSpPr>
        <p:spPr>
          <a:xfrm>
            <a:off x="439479" y="116525"/>
            <a:ext cx="8279219" cy="437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 dirty="0">
                <a:latin typeface="+mn-lt"/>
                <a:cs typeface="Arial" panose="020B0604020202020204" pitchFamily="34" charset="0"/>
              </a:rPr>
              <a:t>2.Problem statement</a:t>
            </a:r>
            <a:endParaRPr sz="2800" b="1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271" name="Google Shape;271;p27"/>
          <p:cNvSpPr txBox="1">
            <a:spLocks noGrp="1"/>
          </p:cNvSpPr>
          <p:nvPr>
            <p:ph type="body" idx="1"/>
          </p:nvPr>
        </p:nvSpPr>
        <p:spPr>
          <a:xfrm>
            <a:off x="439479" y="779475"/>
            <a:ext cx="4375409" cy="3221026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800" dirty="0">
                <a:solidFill>
                  <a:schemeClr val="tx1"/>
                </a:solidFill>
                <a:cs typeface="Arial" panose="020B0604020202020204" pitchFamily="34" charset="0"/>
              </a:rPr>
              <a:t>Challenges in the drilling process include unmonitored and unregulated vibrations, chatter, work piece damage, melting of workpiece, drill bit breakage and misaligned or poor quality holes.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132E7A3-E9A2-7F47-DE04-C51CC4F57C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8887" y="243343"/>
            <a:ext cx="3185087" cy="469272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257262-7640-9517-A3E2-22B97E2275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444" y="45077"/>
            <a:ext cx="4450556" cy="576000"/>
          </a:xfrm>
        </p:spPr>
        <p:txBody>
          <a:bodyPr/>
          <a:lstStyle/>
          <a:p>
            <a:r>
              <a:rPr lang="en-US" sz="2600" dirty="0">
                <a:latin typeface="+mn-lt"/>
              </a:rPr>
              <a:t>Drilling</a:t>
            </a:r>
            <a:r>
              <a:rPr lang="en-US" sz="2800" dirty="0">
                <a:latin typeface="+mn-lt"/>
              </a:rPr>
              <a:t> Operation Experiment</a:t>
            </a:r>
            <a:endParaRPr lang="en-KE" sz="2800" dirty="0">
              <a:latin typeface="+mn-lt"/>
            </a:endParaRPr>
          </a:p>
        </p:txBody>
      </p:sp>
      <p:pic>
        <p:nvPicPr>
          <p:cNvPr id="4" name="drill_working">
            <a:hlinkClick r:id="" action="ppaction://media"/>
            <a:extLst>
              <a:ext uri="{FF2B5EF4-FFF2-40B4-BE49-F238E27FC236}">
                <a16:creationId xmlns:a16="http://schemas.microsoft.com/office/drawing/2014/main" id="{33D4FA3E-2E74-7CCE-CC79-E8ECAC7B908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00052" y="735806"/>
            <a:ext cx="3914774" cy="382961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014CF3A-4BD9-C9EA-B069-67AAF80B71D9}"/>
              </a:ext>
            </a:extLst>
          </p:cNvPr>
          <p:cNvSpPr txBox="1"/>
          <p:nvPr/>
        </p:nvSpPr>
        <p:spPr>
          <a:xfrm>
            <a:off x="5079206" y="45077"/>
            <a:ext cx="38290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Observed Vibrations</a:t>
            </a:r>
            <a:endParaRPr lang="en-KE" sz="28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63649D1-6999-4861-88E6-BCD54FB252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9177" y="735805"/>
            <a:ext cx="3914772" cy="3829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432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32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29"/>
          <p:cNvSpPr txBox="1">
            <a:spLocks noGrp="1"/>
          </p:cNvSpPr>
          <p:nvPr>
            <p:ph type="title"/>
          </p:nvPr>
        </p:nvSpPr>
        <p:spPr>
          <a:xfrm>
            <a:off x="570300" y="54900"/>
            <a:ext cx="80034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300"/>
              <a:buFont typeface="Calibri"/>
              <a:buNone/>
            </a:pPr>
            <a:r>
              <a:rPr lang="en-GB" sz="2800" b="1" dirty="0">
                <a:latin typeface="+mn-lt"/>
                <a:ea typeface="Calibri"/>
                <a:cs typeface="Arial" panose="020B0604020202020204" pitchFamily="34" charset="0"/>
                <a:sym typeface="Calibri"/>
              </a:rPr>
              <a:t>3.Objectives</a:t>
            </a:r>
            <a:endParaRPr sz="2800" b="1" dirty="0">
              <a:latin typeface="+mn-lt"/>
              <a:ea typeface="Calibri"/>
              <a:cs typeface="Arial" panose="020B0604020202020204" pitchFamily="34" charset="0"/>
              <a:sym typeface="Calibri"/>
            </a:endParaRPr>
          </a:p>
        </p:txBody>
      </p:sp>
      <p:sp>
        <p:nvSpPr>
          <p:cNvPr id="283" name="Google Shape;283;p2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 sz="900">
                <a:solidFill>
                  <a:schemeClr val="accent6"/>
                </a:solidFill>
              </a:rPr>
              <a:t>8</a:t>
            </a:fld>
            <a:endParaRPr sz="900">
              <a:solidFill>
                <a:schemeClr val="accent6"/>
              </a:solidFill>
            </a:endParaRPr>
          </a:p>
        </p:txBody>
      </p:sp>
      <p:sp>
        <p:nvSpPr>
          <p:cNvPr id="284" name="Google Shape;284;p29"/>
          <p:cNvSpPr txBox="1"/>
          <p:nvPr/>
        </p:nvSpPr>
        <p:spPr>
          <a:xfrm>
            <a:off x="439478" y="537181"/>
            <a:ext cx="8293396" cy="40523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indent="0" algn="just" rtl="0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 dirty="0">
                <a:cs typeface="Arial" panose="020B0604020202020204" pitchFamily="34" charset="0"/>
              </a:rPr>
              <a:t>Main Objective</a:t>
            </a:r>
            <a:endParaRPr sz="2800" b="1" dirty="0">
              <a:cs typeface="Arial" panose="020B0604020202020204" pitchFamily="34" charset="0"/>
            </a:endParaRPr>
          </a:p>
          <a:p>
            <a:pPr lvl="0" indent="0" algn="just" rtl="0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800" dirty="0">
                <a:cs typeface="Arial" panose="020B0604020202020204" pitchFamily="34" charset="0"/>
              </a:rPr>
              <a:t>Development of a precise automated one axis drill.</a:t>
            </a:r>
          </a:p>
          <a:p>
            <a:pPr lvl="0" indent="0" algn="just" rtl="0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800" u="sng" dirty="0">
                <a:cs typeface="Arial" panose="020B0604020202020204" pitchFamily="34" charset="0"/>
              </a:rPr>
              <a:t>Specific Objectives</a:t>
            </a:r>
            <a:endParaRPr sz="2800" u="sng" dirty="0">
              <a:cs typeface="Arial" panose="020B0604020202020204" pitchFamily="34" charset="0"/>
            </a:endParaRPr>
          </a:p>
          <a:p>
            <a:pPr lvl="0" indent="-381000" algn="just" rtl="0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SzPts val="2400"/>
              <a:buChar char="❖"/>
            </a:pPr>
            <a:r>
              <a:rPr lang="en-US" sz="2800" dirty="0">
                <a:cs typeface="Arial" panose="020B0604020202020204" pitchFamily="34" charset="0"/>
              </a:rPr>
              <a:t>To design &amp; simulate 3D model of physical system</a:t>
            </a:r>
          </a:p>
          <a:p>
            <a:pPr lvl="0" indent="-381000" algn="just" rtl="0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SzPts val="2400"/>
              <a:buChar char="❖"/>
            </a:pPr>
            <a:r>
              <a:rPr lang="en-US" sz="2800" dirty="0">
                <a:cs typeface="Arial" panose="020B0604020202020204" pitchFamily="34" charset="0"/>
              </a:rPr>
              <a:t>To develop efficient circuitry and firmware </a:t>
            </a:r>
          </a:p>
          <a:p>
            <a:pPr lvl="0" indent="-381000" algn="just" rtl="0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SzPts val="2400"/>
              <a:buChar char="❖"/>
            </a:pPr>
            <a:r>
              <a:rPr lang="en-US" sz="2800" dirty="0">
                <a:cs typeface="Arial" panose="020B0604020202020204" pitchFamily="34" charset="0"/>
              </a:rPr>
              <a:t>To do analysis and determine parameters for </a:t>
            </a:r>
          </a:p>
          <a:p>
            <a:pPr lvl="0" algn="just" rtl="0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SzPts val="2400"/>
            </a:pPr>
            <a:r>
              <a:rPr lang="en-US" sz="2800" dirty="0">
                <a:cs typeface="Arial" panose="020B0604020202020204" pitchFamily="34" charset="0"/>
              </a:rPr>
              <a:t>    vibration mitigation and efficient drilling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5"/>
          <p:cNvSpPr txBox="1">
            <a:spLocks noGrp="1"/>
          </p:cNvSpPr>
          <p:nvPr>
            <p:ph type="title"/>
          </p:nvPr>
        </p:nvSpPr>
        <p:spPr>
          <a:xfrm>
            <a:off x="441961" y="124350"/>
            <a:ext cx="6044564" cy="5760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 </a:t>
            </a:r>
            <a:r>
              <a:rPr lang="en-GB" sz="2800" b="1" u="sng" dirty="0">
                <a:latin typeface="+mn-lt"/>
              </a:rPr>
              <a:t>Existing </a:t>
            </a:r>
            <a:r>
              <a:rPr lang="en-GB" sz="2800" b="1" u="sng" dirty="0">
                <a:latin typeface="+mn-lt"/>
                <a:cs typeface="Arial" panose="020B0604020202020204" pitchFamily="34" charset="0"/>
              </a:rPr>
              <a:t>Physical Rig</a:t>
            </a:r>
            <a:endParaRPr sz="2800" b="1" u="sng" dirty="0">
              <a:latin typeface="+mn-lt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73A2E3-DDD5-1C7D-B4B6-7B055C9CB0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781" y="700350"/>
            <a:ext cx="7286625" cy="420026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1099</TotalTime>
  <Words>593</Words>
  <Application>Microsoft Office PowerPoint</Application>
  <PresentationFormat>On-screen Show (16:9)</PresentationFormat>
  <Paragraphs>98</Paragraphs>
  <Slides>25</Slides>
  <Notes>7</Notes>
  <HiddenSlides>0</HiddenSlides>
  <MMClips>6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Arial</vt:lpstr>
      <vt:lpstr>Arial Black</vt:lpstr>
      <vt:lpstr>Calibri Light</vt:lpstr>
      <vt:lpstr>EB Garamond</vt:lpstr>
      <vt:lpstr>Calibri</vt:lpstr>
      <vt:lpstr>Office Theme</vt:lpstr>
      <vt:lpstr>AUTOMATED ONE AXIS DRILL </vt:lpstr>
      <vt:lpstr>TABLE OF CONTENTS</vt:lpstr>
      <vt:lpstr>PowerPoint Presentation</vt:lpstr>
      <vt:lpstr>Abstract</vt:lpstr>
      <vt:lpstr>Introduction</vt:lpstr>
      <vt:lpstr>2.Problem statement</vt:lpstr>
      <vt:lpstr>Drilling Operation Experiment</vt:lpstr>
      <vt:lpstr>3.Objectives</vt:lpstr>
      <vt:lpstr> Existing Physical Rig</vt:lpstr>
      <vt:lpstr>PowerPoint Presentation</vt:lpstr>
      <vt:lpstr>PowerPoint Presentation</vt:lpstr>
      <vt:lpstr>PowerPoint Presentation</vt:lpstr>
      <vt:lpstr>MATLAB Simscape Model</vt:lpstr>
      <vt:lpstr>PowerPoint Presentation</vt:lpstr>
      <vt:lpstr>PowerPoint Presentation</vt:lpstr>
      <vt:lpstr>2.Load Cell Code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Next semester objectives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AUTOMATED 1-AXIS DRILL</dc:title>
  <dc:creator>user</dc:creator>
  <cp:lastModifiedBy>Philip Aswa</cp:lastModifiedBy>
  <cp:revision>86</cp:revision>
  <dcterms:modified xsi:type="dcterms:W3CDTF">2023-08-04T08:21:46Z</dcterms:modified>
</cp:coreProperties>
</file>